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41"/>
  </p:notesMasterIdLst>
  <p:handoutMasterIdLst>
    <p:handoutMasterId r:id="rId42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80" r:id="rId11"/>
    <p:sldId id="379" r:id="rId12"/>
    <p:sldId id="362" r:id="rId13"/>
    <p:sldId id="294" r:id="rId14"/>
    <p:sldId id="399" r:id="rId15"/>
    <p:sldId id="400" r:id="rId16"/>
    <p:sldId id="282" r:id="rId17"/>
    <p:sldId id="371" r:id="rId18"/>
    <p:sldId id="372" r:id="rId19"/>
    <p:sldId id="373" r:id="rId20"/>
    <p:sldId id="374" r:id="rId21"/>
    <p:sldId id="366" r:id="rId22"/>
    <p:sldId id="375" r:id="rId23"/>
    <p:sldId id="376" r:id="rId24"/>
    <p:sldId id="363" r:id="rId25"/>
    <p:sldId id="342" r:id="rId26"/>
    <p:sldId id="347" r:id="rId27"/>
    <p:sldId id="381" r:id="rId28"/>
    <p:sldId id="383" r:id="rId29"/>
    <p:sldId id="348" r:id="rId30"/>
    <p:sldId id="393" r:id="rId31"/>
    <p:sldId id="394" r:id="rId32"/>
    <p:sldId id="401" r:id="rId33"/>
    <p:sldId id="395" r:id="rId34"/>
    <p:sldId id="402" r:id="rId35"/>
    <p:sldId id="396" r:id="rId36"/>
    <p:sldId id="403" r:id="rId37"/>
    <p:sldId id="392" r:id="rId38"/>
    <p:sldId id="398" r:id="rId39"/>
    <p:sldId id="405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yriad Pro" panose="020B0503030403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80"/>
            <p14:sldId id="379"/>
            <p14:sldId id="362"/>
            <p14:sldId id="294"/>
            <p14:sldId id="399"/>
            <p14:sldId id="400"/>
            <p14:sldId id="282"/>
            <p14:sldId id="371"/>
            <p14:sldId id="372"/>
            <p14:sldId id="373"/>
            <p14:sldId id="374"/>
            <p14:sldId id="366"/>
            <p14:sldId id="375"/>
            <p14:sldId id="376"/>
            <p14:sldId id="363"/>
            <p14:sldId id="342"/>
            <p14:sldId id="347"/>
            <p14:sldId id="381"/>
            <p14:sldId id="383"/>
            <p14:sldId id="348"/>
            <p14:sldId id="393"/>
            <p14:sldId id="394"/>
            <p14:sldId id="401"/>
            <p14:sldId id="395"/>
            <p14:sldId id="402"/>
            <p14:sldId id="396"/>
            <p14:sldId id="403"/>
            <p14:sldId id="392"/>
            <p14:sldId id="398"/>
            <p14:sldId id="405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1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2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1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60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41" y="1571220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21" y="1396764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31" y="4501182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2506992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47780" y="251119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536916" y="561544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4644220" y="346109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1" y="3989393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2605032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Orión.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7515503" y="260439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3.0.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grado.</a:t>
            </a:r>
            <a:endParaRPr lang="es-ES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2" y="1558377"/>
            <a:ext cx="2499722" cy="8918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55" y="1242252"/>
            <a:ext cx="1207985" cy="1207985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4971272" y="158986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210602" y="1847265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93" y="2347248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2308930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5079003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5060885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35137" y="4556191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8400855" y="4555783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híbrido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1058721" y="1829168"/>
            <a:ext cx="4366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Basado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09253"/>
              </p:ext>
            </p:extLst>
          </p:nvPr>
        </p:nvGraphicFramePr>
        <p:xfrm>
          <a:off x="1" y="987551"/>
          <a:ext cx="12191999" cy="5865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676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35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94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Netflix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2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Google Play 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8349"/>
              </p:ext>
            </p:extLst>
          </p:nvPr>
        </p:nvGraphicFramePr>
        <p:xfrm>
          <a:off x="1" y="1004935"/>
          <a:ext cx="12191999" cy="5853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4491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Subsistema de          recomendación de  información para el buscador cubano Orión.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2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Módulo Recomendaciones del sistema para repositorios digitales REPXOS 3.0.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Desarrollo del Sistema de Recomendación de equipos de investigación para tesis de grado.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6" y="5561711"/>
            <a:ext cx="988271" cy="741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5" y="1307675"/>
            <a:ext cx="704101" cy="7041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5316241"/>
            <a:ext cx="637473" cy="6888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37" y="5301310"/>
            <a:ext cx="753526" cy="703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5" y="2061100"/>
            <a:ext cx="685924" cy="68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1307675"/>
            <a:ext cx="917958" cy="694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" y="5707086"/>
            <a:ext cx="844441" cy="92677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74" y="1219888"/>
            <a:ext cx="1283196" cy="7383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51" y="1958583"/>
            <a:ext cx="1163963" cy="7383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95" y="2696956"/>
            <a:ext cx="1013359" cy="73837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0" y="2838654"/>
            <a:ext cx="1266506" cy="73837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9" y="1145144"/>
            <a:ext cx="1455082" cy="738373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="" xmlns:a16="http://schemas.microsoft.com/office/drawing/2014/main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2" y="5770949"/>
            <a:ext cx="1120779" cy="951482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="" xmlns:a16="http://schemas.microsoft.com/office/drawing/2014/main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1687" y="5770949"/>
            <a:ext cx="1415800" cy="939127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="" xmlns:a16="http://schemas.microsoft.com/office/drawing/2014/main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5" y="4843741"/>
            <a:ext cx="996071" cy="809451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4672498" y="2743200"/>
            <a:ext cx="2163227" cy="206301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AUP-UCI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3461" y="20018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5.0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205812" y="26959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2024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55545" y="201177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3.0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06122" y="496437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6.0.3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977754" y="493450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0.115.0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180395" y="650069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3.11.9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130216" y="635800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1.92.2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985640" y="20018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2.15.0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291797" y="2743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2.15.0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044053" y="353459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0.7.1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0572263" y="34579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2.2.3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0722815" y="1876434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1.26.4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8061003" y="6088150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17.2</a:t>
            </a:r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9758146" y="5349037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2.25.1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413492" y="3794859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606504" y="3794858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886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785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321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2324" y="3107408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32324" y="2028305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785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  <p:sp>
        <p:nvSpPr>
          <p:cNvPr id="15" name="CuadroTexto 14"/>
          <p:cNvSpPr txBox="1"/>
          <p:nvPr/>
        </p:nvSpPr>
        <p:spPr>
          <a:xfrm>
            <a:off x="7506102" y="4372879"/>
            <a:ext cx="4548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44822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4983406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547025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163284" y="5799761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049264" y="2869660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02" y="1190172"/>
            <a:ext cx="7727131" cy="56678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16" y="1066416"/>
            <a:ext cx="7197984" cy="57915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5" y="4005222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108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296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0919"/>
            <a:ext cx="704319" cy="5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52C43B-851C-9F4D-9BE9-6824AE91FC63}"/>
              </a:ext>
            </a:extLst>
          </p:cNvPr>
          <p:cNvSpPr txBox="1"/>
          <p:nvPr/>
        </p:nvSpPr>
        <p:spPr>
          <a:xfrm>
            <a:off x="1026235" y="2563889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EBA891-F453-34EE-D694-A63915669F5C}"/>
              </a:ext>
            </a:extLst>
          </p:cNvPr>
          <p:cNvSpPr txBox="1"/>
          <p:nvPr/>
        </p:nvSpPr>
        <p:spPr>
          <a:xfrm>
            <a:off x="7611720" y="2563889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6235" y="3087109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26235" y="3567875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11720" y="321019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11720" y="3744540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26235" y="402954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26235" y="4552760"/>
            <a:ext cx="624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Cohesion y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Aclopamiento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78250" y="3586226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60" y="1190172"/>
            <a:ext cx="9451840" cy="56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97681" y="3194800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69" y="991313"/>
            <a:ext cx="8166931" cy="58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Despliegue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190172"/>
            <a:ext cx="10914641" cy="5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4842995" y="3374137"/>
            <a:ext cx="2367464" cy="1047574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35774" y="1307210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35823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Blanca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1235823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Negra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7672646" y="1307209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772696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772696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Negra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1444752"/>
            <a:ext cx="8257033" cy="49224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6488" y="1444752"/>
            <a:ext cx="3715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Blanca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391BAA3-00A6-437C-A4E4-8FD0D4D8B1B5}"/>
              </a:ext>
            </a:extLst>
          </p:cNvPr>
          <p:cNvSpPr/>
          <p:nvPr/>
        </p:nvSpPr>
        <p:spPr>
          <a:xfrm>
            <a:off x="258632" y="5135759"/>
            <a:ext cx="59859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caminos mínimos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91011C8E-D6FA-4F21-ADE7-9F35CB569B60}"/>
              </a:ext>
            </a:extLst>
          </p:cNvPr>
          <p:cNvSpPr/>
          <p:nvPr/>
        </p:nvSpPr>
        <p:spPr>
          <a:xfrm>
            <a:off x="258632" y="5874423"/>
            <a:ext cx="50674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Ciclomática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E391BAA3-00A6-437C-A4E4-8FD0D4D8B1B5}"/>
              </a:ext>
            </a:extLst>
          </p:cNvPr>
          <p:cNvSpPr/>
          <p:nvPr/>
        </p:nvSpPr>
        <p:spPr>
          <a:xfrm>
            <a:off x="1466327" y="2731070"/>
            <a:ext cx="196399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Autenticar</a:t>
            </a:r>
            <a:endParaRPr lang="es-MX" sz="28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Seguridad</a:t>
            </a: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5626"/>
              </p:ext>
            </p:extLst>
          </p:nvPr>
        </p:nvGraphicFramePr>
        <p:xfrm>
          <a:off x="0" y="1190172"/>
          <a:ext cx="12192001" cy="567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2253"/>
                <a:gridCol w="2647752"/>
                <a:gridCol w="3127332"/>
                <a:gridCol w="3164664"/>
              </a:tblGrid>
              <a:tr h="40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Recomendaciones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247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Falsificación de petición</a:t>
                      </a:r>
                      <a:r>
                        <a:rPr lang="es-ES" sz="2000" b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CSRF</a:t>
                      </a:r>
                      <a:r>
                        <a:rPr lang="en-U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API de recomendaciones.</a:t>
                      </a:r>
                    </a:p>
                    <a:p>
                      <a:pPr algn="just"/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52" marR="7052" marT="7052" marB="70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no evalúa que solo las plataformas autorizadas puedan realizar las peticiones para generar recomendaciones.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un sistema de autenticación y autorización de plataformas o sistemas externos para evitar intrusos no permitidos.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866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inyección.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permite la inyección de código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validaciones para los parámetros recibidos en las funciones y procesos que intervienen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Validación de la Solución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" y="3573836"/>
            <a:ext cx="6777694" cy="34454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7" y="1044031"/>
            <a:ext cx="7089412" cy="17723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2587023"/>
            <a:ext cx="4513783" cy="70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3493214"/>
            <a:ext cx="4513781" cy="5604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28" y="5024928"/>
            <a:ext cx="2261412" cy="73226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448179" y="2856695"/>
            <a:ext cx="496408" cy="636519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7297421" y="5211362"/>
            <a:ext cx="908590" cy="45383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206011" y="1392202"/>
            <a:ext cx="26837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Técnica </a:t>
            </a:r>
            <a:r>
              <a:rPr lang="es-E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implemento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38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2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Como desarrollar un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Z17?.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13" y="4747653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2862098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3294833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2862098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6351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Contenido.</a:t>
            </a:r>
            <a:endParaRPr lang="es-E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colaborativo.</a:t>
            </a:r>
            <a:endParaRPr lang="es-E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Popularidad.</a:t>
            </a:r>
            <a:endParaRPr lang="es-E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Demográfico.</a:t>
            </a:r>
            <a:endParaRPr lang="es-E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9101</TotalTime>
  <Words>3115</Words>
  <Application>Microsoft Office PowerPoint</Application>
  <PresentationFormat>Panorámica</PresentationFormat>
  <Paragraphs>335</Paragraphs>
  <Slides>38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6" baseType="lpstr">
      <vt:lpstr>Calibri</vt:lpstr>
      <vt:lpstr>Wingdings</vt:lpstr>
      <vt:lpstr>Times New Roman</vt:lpstr>
      <vt:lpstr>Arial</vt:lpstr>
      <vt:lpstr>Symbol</vt:lpstr>
      <vt:lpstr>Myriad Pro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Objetivo General</vt:lpstr>
      <vt:lpstr>PREGUNTAS CIENTíFICAS</vt:lpstr>
      <vt:lpstr>Sistemas de Recomendaciones</vt:lpstr>
      <vt:lpstr>ESTUDIO DE SOLUCIONES SIMILARES</vt:lpstr>
      <vt:lpstr>ESTUDIO DE SOLUCIONES SIMILARES</vt:lpstr>
      <vt:lpstr>ESTUDIO DE SOLUCIONES SIMILARES</vt:lpstr>
      <vt:lpstr>ESTUDIO DE SOLUCIONES SIMILARES</vt:lpstr>
      <vt:lpstr>ESTUDIO DE SOLUCIONES SIMILARES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REQUISITOS</vt:lpstr>
      <vt:lpstr>ARQUITECTURA</vt:lpstr>
      <vt:lpstr>PATRONES DE DISEÑO </vt:lpstr>
      <vt:lpstr>PATRONES DE DISEÑO </vt:lpstr>
      <vt:lpstr>PATRONES DE DISEÑO </vt:lpstr>
      <vt:lpstr>Diagrama de Despliegue</vt:lpstr>
      <vt:lpstr>Estrategia de Pruebas</vt:lpstr>
      <vt:lpstr>Prueba de Caja Negra</vt:lpstr>
      <vt:lpstr>Prueba de Caja Blanca</vt:lpstr>
      <vt:lpstr>Prueba de Seguridad</vt:lpstr>
      <vt:lpstr>Prueba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887</cp:revision>
  <dcterms:created xsi:type="dcterms:W3CDTF">2022-02-03T04:43:00Z</dcterms:created>
  <dcterms:modified xsi:type="dcterms:W3CDTF">2024-11-26T03:32:23Z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